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8" r:id="rId9"/>
    <p:sldId id="263" r:id="rId10"/>
    <p:sldId id="264" r:id="rId11"/>
    <p:sldId id="265" r:id="rId12"/>
    <p:sldId id="269" r:id="rId13"/>
    <p:sldId id="270" r:id="rId14"/>
    <p:sldId id="273" r:id="rId15"/>
    <p:sldId id="274" r:id="rId16"/>
    <p:sldId id="272" r:id="rId17"/>
    <p:sldId id="282" r:id="rId18"/>
    <p:sldId id="275" r:id="rId19"/>
    <p:sldId id="276" r:id="rId20"/>
    <p:sldId id="277" r:id="rId21"/>
    <p:sldId id="279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365F4-0D36-41DD-9F33-A01D466D0B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7877D-136C-4DB6-94F9-05D7A6E2F3B7}">
      <dgm:prSet/>
      <dgm:spPr/>
      <dgm:t>
        <a:bodyPr/>
        <a:lstStyle/>
        <a:p>
          <a:pPr rtl="0"/>
          <a:r>
            <a:rPr lang="ru-RU" dirty="0" smtClean="0"/>
            <a:t>Создание условий  для гендерной социализации детей дошкольного возраста с учётом использования новых педагогических технологий и реализации дифференцированного подхода в обучении и воспитании</a:t>
          </a:r>
          <a:endParaRPr lang="ru-RU" dirty="0"/>
        </a:p>
      </dgm:t>
    </dgm:pt>
    <dgm:pt modelId="{2B8320E8-9406-42AD-92A4-D20B969FADA4}" type="parTrans" cxnId="{FA605162-590C-452E-8A8B-1D94CAE2C7E1}">
      <dgm:prSet/>
      <dgm:spPr/>
      <dgm:t>
        <a:bodyPr/>
        <a:lstStyle/>
        <a:p>
          <a:endParaRPr lang="ru-RU"/>
        </a:p>
      </dgm:t>
    </dgm:pt>
    <dgm:pt modelId="{E1F548C8-8CE4-4E0E-BC5C-120747698488}" type="sibTrans" cxnId="{FA605162-590C-452E-8A8B-1D94CAE2C7E1}">
      <dgm:prSet/>
      <dgm:spPr/>
      <dgm:t>
        <a:bodyPr/>
        <a:lstStyle/>
        <a:p>
          <a:endParaRPr lang="ru-RU"/>
        </a:p>
      </dgm:t>
    </dgm:pt>
    <dgm:pt modelId="{78540696-1B05-45BF-AEAB-5EB5F6CB6787}" type="pres">
      <dgm:prSet presAssocID="{1F9365F4-0D36-41DD-9F33-A01D466D0B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F6CC2-4457-4F7B-AE34-69C3E5B17FC8}" type="pres">
      <dgm:prSet presAssocID="{3887877D-136C-4DB6-94F9-05D7A6E2F3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1EEDA-B7BB-4087-A44D-3C7A2D9ADE78}" type="presOf" srcId="{1F9365F4-0D36-41DD-9F33-A01D466D0BE0}" destId="{78540696-1B05-45BF-AEAB-5EB5F6CB6787}" srcOrd="0" destOrd="0" presId="urn:microsoft.com/office/officeart/2005/8/layout/vList2"/>
    <dgm:cxn modelId="{D6602C24-28A6-4CD8-8FE7-66CF1FF5AB42}" type="presOf" srcId="{3887877D-136C-4DB6-94F9-05D7A6E2F3B7}" destId="{3D6F6CC2-4457-4F7B-AE34-69C3E5B17FC8}" srcOrd="0" destOrd="0" presId="urn:microsoft.com/office/officeart/2005/8/layout/vList2"/>
    <dgm:cxn modelId="{FA605162-590C-452E-8A8B-1D94CAE2C7E1}" srcId="{1F9365F4-0D36-41DD-9F33-A01D466D0BE0}" destId="{3887877D-136C-4DB6-94F9-05D7A6E2F3B7}" srcOrd="0" destOrd="0" parTransId="{2B8320E8-9406-42AD-92A4-D20B969FADA4}" sibTransId="{E1F548C8-8CE4-4E0E-BC5C-120747698488}"/>
    <dgm:cxn modelId="{C93F94B1-F5C0-4373-AC1A-ED2FE590FC56}" type="presParOf" srcId="{78540696-1B05-45BF-AEAB-5EB5F6CB6787}" destId="{3D6F6CC2-4457-4F7B-AE34-69C3E5B17F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6CC2-4457-4F7B-AE34-69C3E5B17FC8}">
      <dsp:nvSpPr>
        <dsp:cNvPr id="0" name=""/>
        <dsp:cNvSpPr/>
      </dsp:nvSpPr>
      <dsp:spPr>
        <a:xfrm>
          <a:off x="0" y="8390"/>
          <a:ext cx="8686800" cy="4509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Создание условий  для гендерной социализации детей дошкольного возраста с учётом использования новых педагогических технологий и реализации дифференцированного подхода в обучении и воспитании</a:t>
          </a:r>
          <a:endParaRPr lang="ru-RU" sz="4100" kern="1200" dirty="0"/>
        </a:p>
      </dsp:txBody>
      <dsp:txXfrm>
        <a:off x="220120" y="228510"/>
        <a:ext cx="8246560" cy="406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868BA-695B-4059-A78E-BD3FB90C527C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97BD-4960-4DA8-B96D-D67AECFE2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7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97BD-4960-4DA8-B96D-D67AECFE28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0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40"/>
            <a:ext cx="8208911" cy="4566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5" y="260648"/>
            <a:ext cx="8232651" cy="2519363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i="1" dirty="0" smtClean="0"/>
              <a:t>Воспитание дошкольников с учетом гендерных особенностей в условиях детского сада</a:t>
            </a:r>
            <a:endParaRPr lang="ru-RU" sz="40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3861048"/>
            <a:ext cx="3840163" cy="271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61048"/>
            <a:ext cx="3140075" cy="269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12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Цели, методы и подходы воспитания мальчиков и девочек должны быть различными. Биологические половые различия несут с собой различные эмоциональные, познавательные и личностные характеристики. Отсюда и возникает необходимость дифференцированного подхода в воспитании мальчиков и девочек с первых дней жизни.</a:t>
            </a:r>
            <a:br>
              <a:rPr lang="ru-RU" sz="2800" dirty="0"/>
            </a:br>
            <a:r>
              <a:rPr lang="ru-RU" sz="2800" dirty="0"/>
              <a:t>В примерной программе </a:t>
            </a:r>
            <a:r>
              <a:rPr lang="ru-RU" sz="2800" dirty="0" err="1"/>
              <a:t>Вераксы</a:t>
            </a:r>
            <a:r>
              <a:rPr lang="ru-RU" sz="2800" dirty="0"/>
              <a:t> «От рождения до школы» начиная с 1 младшей группы в образовательную область «Социализация» включена задача:</a:t>
            </a:r>
            <a:br>
              <a:rPr lang="ru-RU" sz="2800" dirty="0"/>
            </a:br>
            <a:r>
              <a:rPr lang="ru-RU" sz="2800" dirty="0"/>
              <a:t>• формирование гендерной, семейной, гражданской принадлежности, патриотических чувств, чувства принадлежности к мировому сообществу.</a:t>
            </a:r>
          </a:p>
        </p:txBody>
      </p:sp>
    </p:spTree>
    <p:extLst>
      <p:ext uri="{BB962C8B-B14F-4D97-AF65-F5344CB8AC3E}">
        <p14:creationId xmlns:p14="http://schemas.microsoft.com/office/powerpoint/2010/main" val="25464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Механизмом гендерного воспитания детей дошкольного возраста выступают личностно-ориентированные технологии</a:t>
            </a:r>
            <a:r>
              <a:rPr lang="ru-RU" sz="2800" dirty="0" smtClean="0"/>
              <a:t>:</a:t>
            </a:r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                             </a:t>
            </a:r>
            <a:r>
              <a:rPr lang="ru-RU" sz="2000" dirty="0" smtClean="0"/>
              <a:t>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46623"/>
              </p:ext>
            </p:extLst>
          </p:nvPr>
        </p:nvGraphicFramePr>
        <p:xfrm>
          <a:off x="179511" y="3501008"/>
          <a:ext cx="8758862" cy="321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789"/>
                <a:gridCol w="2919621"/>
                <a:gridCol w="2996452"/>
              </a:tblGrid>
              <a:tr h="6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</a:t>
                      </a:r>
                      <a:endParaRPr lang="ru-RU" dirty="0"/>
                    </a:p>
                  </a:txBody>
                  <a:tcPr/>
                </a:tc>
              </a:tr>
              <a:tr h="25915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-Игры</a:t>
                      </a:r>
                    </a:p>
                    <a:p>
                      <a:pPr algn="l"/>
                      <a:r>
                        <a:rPr lang="ru-RU" dirty="0" smtClean="0"/>
                        <a:t>-Народные сказки</a:t>
                      </a:r>
                    </a:p>
                    <a:p>
                      <a:pPr algn="l"/>
                      <a:r>
                        <a:rPr lang="ru-RU" dirty="0" smtClean="0"/>
                        <a:t>-Пословицы</a:t>
                      </a:r>
                    </a:p>
                    <a:p>
                      <a:pPr algn="l"/>
                      <a:r>
                        <a:rPr lang="ru-RU" dirty="0" smtClean="0"/>
                        <a:t>-Колыбельные песни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-Игры</a:t>
                      </a:r>
                    </a:p>
                    <a:p>
                      <a:pPr algn="l"/>
                      <a:r>
                        <a:rPr lang="ru-RU" dirty="0" smtClean="0"/>
                        <a:t>-Познавательно-</a:t>
                      </a:r>
                      <a:r>
                        <a:rPr lang="ru-RU" baseline="0" dirty="0" smtClean="0"/>
                        <a:t>  развивающие этические беседы</a:t>
                      </a:r>
                    </a:p>
                    <a:p>
                      <a:pPr algn="l"/>
                      <a:r>
                        <a:rPr lang="ru-RU" baseline="0" dirty="0" smtClean="0"/>
                        <a:t>-Проблемная ситуация</a:t>
                      </a:r>
                    </a:p>
                    <a:p>
                      <a:pPr algn="l"/>
                      <a:r>
                        <a:rPr lang="ru-RU" baseline="0" dirty="0" smtClean="0"/>
                        <a:t>-Схемы действий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-Игровая деятельность</a:t>
                      </a:r>
                    </a:p>
                    <a:p>
                      <a:pPr algn="l"/>
                      <a:r>
                        <a:rPr lang="ru-RU" dirty="0" smtClean="0"/>
                        <a:t>-Экспериментальная деятельность</a:t>
                      </a:r>
                    </a:p>
                    <a:p>
                      <a:pPr algn="l"/>
                      <a:r>
                        <a:rPr lang="ru-RU" dirty="0" smtClean="0"/>
                        <a:t>-Проблемно</a:t>
                      </a:r>
                      <a:r>
                        <a:rPr lang="ru-RU" baseline="0" dirty="0" smtClean="0"/>
                        <a:t> поисковая деятельность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5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970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Внедрение гендерных технологий  происходит:</a:t>
            </a:r>
            <a:br>
              <a:rPr lang="ru-RU" sz="2800" dirty="0"/>
            </a:br>
            <a:r>
              <a:rPr lang="ru-RU" sz="2800" dirty="0"/>
              <a:t>- посредством народных игр, сказок, пословиц, поговорок, материнского фольклора; </a:t>
            </a:r>
            <a:br>
              <a:rPr lang="ru-RU" sz="2800" dirty="0"/>
            </a:br>
            <a:r>
              <a:rPr lang="ru-RU" sz="2800" dirty="0"/>
              <a:t>Сказки – сильное средство воспитания любви к ближнему. В них отражены не только требования народной морали, но ещё даны образцы нравственного поведения. Мальчиков и девочек сказки учат послушанию, любви к земле родной, народу, почитать родителей, быть добрым, справедливым.</a:t>
            </a:r>
            <a:br>
              <a:rPr lang="ru-RU" sz="2800" dirty="0"/>
            </a:b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Пословицы </a:t>
            </a:r>
            <a:r>
              <a:rPr lang="ru-RU" sz="2800" b="1" dirty="0"/>
              <a:t>и поговорки</a:t>
            </a:r>
            <a:r>
              <a:rPr lang="ru-RU" sz="2800" dirty="0"/>
              <a:t> – это своеобразный моральный кодекс, свод правил поведения. 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40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645024"/>
            <a:ext cx="8820472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Прогнозирование – детям предлагаются ситуации, в которых необходимо спрогнозировать свои действия. Используется метод проблемной ситуации «Прежде чем что – то делать, подумай: кто ты – мальчик или девочка? Как необходимо вести себя мальчику (девочке), чтобы не случилось неприятностей?» 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64" y="260648"/>
            <a:ext cx="4336012" cy="32129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244309" cy="32129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50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88640"/>
            <a:ext cx="8208913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недрение </a:t>
            </a:r>
            <a:r>
              <a:rPr lang="ru-RU" sz="2400" dirty="0"/>
              <a:t>игровых методов: сюжетно – ролевые игры, игры – драматизации, игры – состязания и </a:t>
            </a:r>
            <a:r>
              <a:rPr lang="ru-RU" sz="2400" dirty="0" err="1"/>
              <a:t>д.р</a:t>
            </a:r>
            <a:r>
              <a:rPr lang="ru-RU" sz="2400" dirty="0"/>
              <a:t>.</a:t>
            </a:r>
          </a:p>
          <a:p>
            <a:r>
              <a:rPr lang="ru-RU" sz="2400" dirty="0"/>
              <a:t>Сюжетно – ролевые игры – «Дочки – матери», «Ожидаем гостей», «Дети заболели», «У меня день рождение», «Поездка на автобусе», «Больница», «Кафе», «Родился малыш». </a:t>
            </a:r>
            <a:br>
              <a:rPr lang="ru-RU" sz="2400" dirty="0"/>
            </a:br>
            <a:r>
              <a:rPr lang="ru-RU" sz="2400" dirty="0"/>
              <a:t>Игры – драматизации – «Гуси – лебеди», «Спящая красавица», «Сказка на новый лад»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9552" y="3123551"/>
            <a:ext cx="4145657" cy="3617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23551"/>
            <a:ext cx="4392488" cy="36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584" y="428179"/>
            <a:ext cx="8073863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Настольный театр – проигрывание русских народных сказок, показ сказок детям младшего возраста.</a:t>
            </a:r>
            <a:br>
              <a:rPr lang="ru-RU" sz="2000" dirty="0"/>
            </a:br>
            <a:r>
              <a:rPr lang="ru-RU" sz="2000" dirty="0"/>
              <a:t>Игры – состязания – «Назови смелую профессию», «Напиши словесный портрет мальчика (девочки)»</a:t>
            </a:r>
          </a:p>
          <a:p>
            <a:r>
              <a:rPr lang="ru-RU" sz="2000" dirty="0"/>
              <a:t>Дидактические игры: «Цветок дружбы», «Мальчики и девочки», «Сложи картинки», «Одень куклу», «Кто что делает», «Бумажные куклы», «Кем я стану?».</a:t>
            </a:r>
            <a:br>
              <a:rPr lang="ru-RU" sz="2000" dirty="0"/>
            </a:br>
            <a:r>
              <a:rPr lang="ru-RU" sz="2000" dirty="0"/>
              <a:t>- двигательно – образных методов: подвижные игры, игры – состязания, игры-модели и </a:t>
            </a:r>
            <a:r>
              <a:rPr lang="ru-RU" sz="2000" dirty="0" err="1"/>
              <a:t>д.р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90500"/>
            <a:ext cx="8496945" cy="35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69238" cy="624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/>
              <a:t>Учитывая различия в развитии двигательных функций мальчиков и девочек, осуществляем дифференцированный подход к ним в процессе физического воспитания. Особенность такой дифференциации в том, что девочки и мальчики не изолированы друг от друга, а в процессе специально организованной деятельности развиваются физические качества, которые принято считать сугубо женскими или мужскими. На таких занятиях используем следующие методические приёмы для учёта половых особенностей дошкольников:</a:t>
            </a:r>
            <a:br>
              <a:rPr lang="ru-RU" sz="2000" dirty="0"/>
            </a:br>
            <a:r>
              <a:rPr lang="ru-RU" sz="2000" dirty="0"/>
              <a:t>• Различия в подборе упражнений только для мальчиков или только для девочек (мальчики работают на канате или отжимаются, а девочки с лентами, обручем)</a:t>
            </a:r>
            <a:br>
              <a:rPr lang="ru-RU" sz="2000" dirty="0"/>
            </a:br>
            <a:r>
              <a:rPr lang="ru-RU" sz="2000" dirty="0"/>
              <a:t>• Различия в дозировке (мальчики отжимаются 10 раз, а девочки -5)</a:t>
            </a:r>
            <a:br>
              <a:rPr lang="ru-RU" sz="2000" dirty="0"/>
            </a:br>
            <a:r>
              <a:rPr lang="ru-RU" sz="2000" dirty="0"/>
              <a:t>• Различия в обучении сложным двигательным движениям ( метание на дальность легче даётся мальчикам и наоборот, прыжки на скакалке - девочкам)</a:t>
            </a:r>
            <a:br>
              <a:rPr lang="ru-RU" sz="2000" dirty="0"/>
            </a:br>
            <a:r>
              <a:rPr lang="ru-RU" sz="2000" dirty="0"/>
              <a:t>• Распределение ролей в подвижных играх (мальчики – медведи, а девочки-пчёлки)</a:t>
            </a:r>
            <a:br>
              <a:rPr lang="ru-RU" sz="2000" dirty="0"/>
            </a:br>
            <a:r>
              <a:rPr lang="ru-RU" sz="2000" dirty="0"/>
              <a:t>• Различия в оценке деятельности (для мальчиков важно. Что оценивается в их деятельности, а для девочек – кто их оценивает и как)</a:t>
            </a:r>
            <a:br>
              <a:rPr lang="ru-RU" sz="2000" dirty="0"/>
            </a:br>
            <a:r>
              <a:rPr lang="ru-RU" sz="2000" dirty="0"/>
              <a:t>• </a:t>
            </a:r>
            <a:r>
              <a:rPr lang="ru-RU" sz="2000" dirty="0" err="1"/>
              <a:t>Акцентрирование</a:t>
            </a:r>
            <a:r>
              <a:rPr lang="ru-RU" sz="2000" dirty="0"/>
              <a:t> внимания детей на мужские и женские виды спорта</a:t>
            </a:r>
          </a:p>
        </p:txBody>
      </p:sp>
    </p:spTree>
    <p:extLst>
      <p:ext uri="{BB962C8B-B14F-4D97-AF65-F5344CB8AC3E}">
        <p14:creationId xmlns:p14="http://schemas.microsoft.com/office/powerpoint/2010/main" val="26062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84976" cy="600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Музыка </a:t>
            </a:r>
            <a:r>
              <a:rPr lang="ru-RU" sz="2400" dirty="0"/>
              <a:t>– одно из средств формирования </a:t>
            </a:r>
            <a:r>
              <a:rPr lang="ru-RU" sz="2400" dirty="0" err="1"/>
              <a:t>полоролевого</a:t>
            </a:r>
            <a:r>
              <a:rPr lang="ru-RU" sz="2400" dirty="0"/>
              <a:t> поведения детей. На музыкальных занятиях работа по гендерному воспитанию прослеживается в различных видах музыкальной деятельности. При разучивании танцев (вальс, полька, кадриль) мальчики овладевают навыками ведущего партнёра, у девочек делаем акцент на грациозности, изяществе, мягкости движений. В музыкально-ритмических движениях используем дифференцированный подход: мальчики разучивают движения, требующие мужской силы, ловкости, (наездники, бравые солдаты), у девочек преобладает плавность, мягкость движений (хороводы, упражнения с цветами, лентами, шарами). Песни и игры о мальчиках и девочках способствуют развитию представлений ребёнка о своём поле. Неоценимую помощь в решении задач воспитания детей с учётом их гендерных особенностей оказывает народный фольклор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56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8587" y="188640"/>
            <a:ext cx="8229600" cy="172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Османова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Зульфие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Аблязизовна</a:t>
            </a:r>
            <a:r>
              <a:rPr lang="ru-RU" b="1" i="1" dirty="0" smtClean="0">
                <a:solidFill>
                  <a:schemeClr val="tx1"/>
                </a:solidFill>
              </a:rPr>
              <a:t> воспитатель 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МБДОУ «Солнышко» </a:t>
            </a:r>
            <a:r>
              <a:rPr lang="ru-RU" b="1" i="1" dirty="0" err="1" smtClean="0">
                <a:solidFill>
                  <a:schemeClr val="tx1"/>
                </a:solidFill>
              </a:rPr>
              <a:t>п.Штормовое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64" y="2011687"/>
            <a:ext cx="3857625" cy="468871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4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67334"/>
            <a:ext cx="8568952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Гендерный </a:t>
            </a:r>
            <a:r>
              <a:rPr lang="ru-RU" sz="3200" dirty="0"/>
              <a:t>подход находит своё отражение в нашем детском саду и в организации трудового воспитания дошкольников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764704"/>
            <a:ext cx="5522614" cy="398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33" y="0"/>
            <a:ext cx="4906963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633" b="507"/>
          <a:stretch/>
        </p:blipFill>
        <p:spPr>
          <a:xfrm>
            <a:off x="251520" y="3465004"/>
            <a:ext cx="8568952" cy="3204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37" y="404664"/>
            <a:ext cx="8567523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Овладению опытом мужского и женского поведения в хозяйственно-бытовой </a:t>
            </a:r>
          </a:p>
          <a:p>
            <a:r>
              <a:rPr lang="ru-RU" sz="2400" dirty="0" smtClean="0"/>
              <a:t>Деятельности  способствуют  трудовые поручения, которые так же  распределяются</a:t>
            </a:r>
          </a:p>
          <a:p>
            <a:r>
              <a:rPr lang="ru-RU" sz="2400" dirty="0" smtClean="0"/>
              <a:t>В зависимости от  пола  ребенка: мальчики выполняют работу  связанную с  применением физической силы, девочки – с  аккуратностью.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6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548680"/>
            <a:ext cx="8492513" cy="569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Сформировать представления, какими должны быть мужчины и женщины, очень важно, но ограничиваться этим нельзя. Надо помочь ребенку реализовать эти представления. Для этого, прежде всего, используются естественные и создаются проблемные ситуации, близкие жизненному опыту детей. Немалую роль играет и личный пример поведения взрослого, который воспитывает ребенка.</a:t>
            </a:r>
          </a:p>
          <a:p>
            <a:r>
              <a:rPr lang="ru-RU" sz="2800" dirty="0"/>
              <a:t>Мальчик и девочка – два разных мира. Если воспитатели и родители заинтересованы в воспитании детей с учетом их гендерных особенностей, то они могут с успехом решить эти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8700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315" y="260647"/>
            <a:ext cx="4193363" cy="655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Постараемся </a:t>
            </a:r>
            <a:r>
              <a:rPr lang="ru-RU" sz="2800" dirty="0"/>
              <a:t>понять и принять наших мальчишек и девчонок такими, какие они есть, такими разными и по-своему прекрасными, какими создала их природа.</a:t>
            </a:r>
          </a:p>
          <a:p>
            <a:r>
              <a:rPr lang="ru-RU" sz="2800" dirty="0"/>
              <a:t>А вот удастся ли сохранить, раскрыть, развить эти задатки, не повредить, не сломать - зависит только от нас с вами.</a:t>
            </a:r>
          </a:p>
          <a:p>
            <a:r>
              <a:rPr lang="ru-RU" sz="28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63" y="260646"/>
            <a:ext cx="4176464" cy="6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712968" cy="58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Список литературы</a:t>
            </a:r>
            <a:endParaRPr lang="ru-RU" sz="1600" dirty="0"/>
          </a:p>
          <a:p>
            <a:r>
              <a:rPr lang="ru-RU" sz="1600" dirty="0"/>
              <a:t>1. </a:t>
            </a:r>
            <a:r>
              <a:rPr lang="ru-RU" sz="1600" dirty="0" err="1"/>
              <a:t>Доронова</a:t>
            </a:r>
            <a:r>
              <a:rPr lang="ru-RU" sz="1600" dirty="0"/>
              <a:t> Т.Н. Девочки и мальчики 3-4 лет в семье и детском саду: Пособие для дошкольных образовательных учреждений. — М.: </a:t>
            </a:r>
            <a:r>
              <a:rPr lang="ru-RU" sz="1600" dirty="0" err="1"/>
              <a:t>Линка</a:t>
            </a:r>
            <a:r>
              <a:rPr lang="ru-RU" sz="1600" dirty="0"/>
              <a:t> – Пресс, 2009</a:t>
            </a:r>
          </a:p>
          <a:p>
            <a:r>
              <a:rPr lang="ru-RU" sz="1600" dirty="0"/>
              <a:t>2. Соколова Л.В., </a:t>
            </a:r>
            <a:r>
              <a:rPr lang="ru-RU" sz="1600" dirty="0" err="1"/>
              <a:t>Некрылова</a:t>
            </a:r>
            <a:r>
              <a:rPr lang="ru-RU" sz="1600" dirty="0"/>
              <a:t> А.Ф. Воспитание ребёнка в русских традициях. – М.: Айрис – Пресс, 2003</a:t>
            </a:r>
          </a:p>
          <a:p>
            <a:r>
              <a:rPr lang="ru-RU" sz="1600" dirty="0"/>
              <a:t>3. Абраменкова В.В. Половая дифференциация и межличностные отношения в детской группе. «Вопросы психологии» № 5, 1987.</a:t>
            </a:r>
          </a:p>
          <a:p>
            <a:r>
              <a:rPr lang="ru-RU" sz="1600" dirty="0"/>
              <a:t>4. Адлер А. Воспитание детей; взаимодействие полов. Ростов-на-Дону, 1998.</a:t>
            </a:r>
          </a:p>
          <a:p>
            <a:r>
              <a:rPr lang="ru-RU" sz="1600" dirty="0"/>
              <a:t>5. Алешина Ю.Е., Волович А.С. Проблемы усвоения ролей мужчины и женщины. «Вопросы психологии» № 4, 1991.</a:t>
            </a:r>
          </a:p>
          <a:p>
            <a:pPr lvl="0"/>
            <a:r>
              <a:rPr lang="ru-RU" sz="1600" dirty="0" smtClean="0"/>
              <a:t>6. Васильева </a:t>
            </a:r>
            <a:r>
              <a:rPr lang="ru-RU" sz="1600" dirty="0"/>
              <a:t>Н.Н., </a:t>
            </a:r>
            <a:r>
              <a:rPr lang="ru-RU" sz="1600" dirty="0" err="1"/>
              <a:t>Новоторцева</a:t>
            </a:r>
            <a:r>
              <a:rPr lang="ru-RU" sz="1600" dirty="0"/>
              <a:t> Н.В. Развивающие игры для дошкольников. Популярное пособие для родителей и педагогов. – Ярославль: «Академия развития», «Академия К», 1998 г. – с. 28</a:t>
            </a:r>
          </a:p>
          <a:p>
            <a:pPr lvl="0"/>
            <a:r>
              <a:rPr lang="ru-RU" sz="1600" dirty="0" smtClean="0"/>
              <a:t>7. </a:t>
            </a:r>
            <a:r>
              <a:rPr lang="ru-RU" sz="1600" dirty="0" err="1" smtClean="0"/>
              <a:t>Веракса</a:t>
            </a:r>
            <a:r>
              <a:rPr lang="ru-RU" sz="1600" dirty="0" smtClean="0"/>
              <a:t> </a:t>
            </a:r>
            <a:r>
              <a:rPr lang="ru-RU" sz="1600" dirty="0"/>
              <a:t>Н.Е., Комарова Т,С., Васильева М.А. Основная общеобразовательная программа дошкольного образования. От рождения до школы. –М.: Мозаика – Синтез,2010.</a:t>
            </a:r>
          </a:p>
          <a:p>
            <a:pPr lvl="0"/>
            <a:r>
              <a:rPr lang="ru-RU" sz="1600" dirty="0" smtClean="0"/>
              <a:t>8. </a:t>
            </a:r>
            <a:r>
              <a:rPr lang="ru-RU" sz="1600" dirty="0" err="1" smtClean="0"/>
              <a:t>Веракса</a:t>
            </a:r>
            <a:r>
              <a:rPr lang="ru-RU" sz="1600" dirty="0" smtClean="0"/>
              <a:t> </a:t>
            </a:r>
            <a:r>
              <a:rPr lang="ru-RU" sz="1600" dirty="0"/>
              <a:t>Н.Е., </a:t>
            </a:r>
            <a:r>
              <a:rPr lang="ru-RU" sz="1600" dirty="0" err="1"/>
              <a:t>Веракса</a:t>
            </a:r>
            <a:r>
              <a:rPr lang="ru-RU" sz="1600" dirty="0"/>
              <a:t> А.Н. Проектная деятельность дошкольников. Пособие для педагогов дошкольных учреждений. – М.: Мозаика – Синтез, 2008 г. – с. 112</a:t>
            </a:r>
          </a:p>
          <a:p>
            <a:pPr lvl="0"/>
            <a:r>
              <a:rPr lang="ru-RU" sz="1600" dirty="0" smtClean="0"/>
              <a:t>9. Воспитание </a:t>
            </a:r>
            <a:r>
              <a:rPr lang="ru-RU" sz="1600" dirty="0"/>
              <a:t>детей в игре. Пособие для воспитателя детского сада./сост. А.К. Бондаренко, А.И. </a:t>
            </a:r>
            <a:r>
              <a:rPr lang="ru-RU" sz="1600" dirty="0" err="1" smtClean="0"/>
              <a:t>Матусин</a:t>
            </a:r>
            <a:r>
              <a:rPr lang="ru-RU" sz="1600" dirty="0"/>
              <a:t>. М.: Просвещение, 1993.</a:t>
            </a:r>
          </a:p>
          <a:p>
            <a:pPr lvl="0"/>
            <a:r>
              <a:rPr lang="ru-RU" sz="1600" dirty="0" smtClean="0"/>
              <a:t>10. </a:t>
            </a:r>
            <a:r>
              <a:rPr lang="ru-RU" sz="1600" dirty="0" err="1" smtClean="0"/>
              <a:t>Доронова</a:t>
            </a:r>
            <a:r>
              <a:rPr lang="ru-RU" sz="1600" dirty="0" smtClean="0"/>
              <a:t> </a:t>
            </a:r>
            <a:r>
              <a:rPr lang="ru-RU" sz="1600" dirty="0"/>
              <a:t>Т.Н. «Девочки и мальчики 3-4лет в семье и детском саду». -М.:</a:t>
            </a:r>
            <a:r>
              <a:rPr lang="ru-RU" sz="1600" dirty="0" err="1"/>
              <a:t>Линка</a:t>
            </a:r>
            <a:r>
              <a:rPr lang="ru-RU" sz="1600" dirty="0"/>
              <a:t>-Пресс, 2008.</a:t>
            </a:r>
          </a:p>
          <a:p>
            <a:pPr lvl="0"/>
            <a:r>
              <a:rPr lang="ru-RU" sz="1600" dirty="0"/>
              <a:t> (</a:t>
            </a:r>
            <a:r>
              <a:rPr lang="ru-RU" sz="1600" dirty="0" err="1"/>
              <a:t>Геодакян</a:t>
            </a:r>
            <a:r>
              <a:rPr lang="ru-RU" sz="1600" dirty="0"/>
              <a:t> В.А.) Сост. и редактор Соколова Е.И. Два пола: зачем и почему? - СПб., 1992г.</a:t>
            </a:r>
          </a:p>
          <a:p>
            <a:pPr lvl="0"/>
            <a:r>
              <a:rPr lang="ru-RU" sz="1600" dirty="0"/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73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0051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- Создание  условий для  естественного развития ребенка в детском саду с учетом гендерной идентичности;</a:t>
            </a:r>
          </a:p>
          <a:p>
            <a:r>
              <a:rPr lang="ru-RU" dirty="0" smtClean="0"/>
              <a:t>- Активизировать представление детей о различиях полов посредством сюжетно- ролевых игр;</a:t>
            </a:r>
          </a:p>
          <a:p>
            <a:r>
              <a:rPr lang="ru-RU" dirty="0" smtClean="0"/>
              <a:t>- Развитие у детей старшего дошкольного возраста, представлений о себе, как о представителе определенного пола;</a:t>
            </a:r>
          </a:p>
          <a:p>
            <a:r>
              <a:rPr lang="ru-RU" dirty="0" smtClean="0"/>
              <a:t>- Воспитание форм поведения, соответствующих полу.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6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941168"/>
            <a:ext cx="8291513" cy="16557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Формирование гендерной устойчивости обусловлено социокультурными нормами и зависит от характера родительских установок и от воспитания ребенка </a:t>
            </a:r>
            <a:r>
              <a:rPr lang="ru-RU" sz="3200" smtClean="0"/>
              <a:t>в </a:t>
            </a:r>
            <a:r>
              <a:rPr lang="ru-RU" sz="3200" smtClean="0"/>
              <a:t>ДОО.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536" y="260648"/>
            <a:ext cx="4038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Пол- это совокупность </a:t>
            </a:r>
            <a:r>
              <a:rPr lang="ru-RU" dirty="0" err="1" smtClean="0"/>
              <a:t>анатомно</a:t>
            </a:r>
            <a:r>
              <a:rPr lang="ru-RU" dirty="0" smtClean="0"/>
              <a:t>-физиологических особенностей организма, заданных от рождения; Пол имеет отношение к физическим, телесным различиям между мужчиной и женщиной.  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88024" y="260648"/>
            <a:ext cx="4038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/>
              <a:t>Гендер</a:t>
            </a:r>
            <a:r>
              <a:rPr lang="ru-RU" dirty="0" smtClean="0"/>
              <a:t> – социальный пол, определяющий поведение человека в обществе и то, как это поведение воспринимается;    Понятие «</a:t>
            </a:r>
            <a:r>
              <a:rPr lang="ru-RU" dirty="0" err="1" smtClean="0"/>
              <a:t>гендер</a:t>
            </a:r>
            <a:r>
              <a:rPr lang="ru-RU" dirty="0" smtClean="0"/>
              <a:t>» затрагивает их психологические, социальные и культурные особенности. Гендерные роли формируются культурой (воспитание, образование, обучение)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4851"/>
            <a:ext cx="8280920" cy="550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В свете</a:t>
            </a:r>
            <a:r>
              <a:rPr lang="ru-RU" sz="3200" dirty="0"/>
              <a:t> требований ФГОС гендерный подход рассматривается как «Создание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миром». Проблема гендерного воспитания начала приобретать актуальность в настоящее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5982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3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Если</a:t>
            </a:r>
            <a:r>
              <a:rPr lang="ru-RU" sz="3200" dirty="0"/>
              <a:t> в дошкольные годы не заложить у девочек – мягкость, нежность, аккуратность, стремление к красоте, а у мальчиков – смелость, твердость, выносливость, решительность, рыцарское отношение к представительницам противоположного пола, т. е. не развить предпосылки женственности и мужественности, то это может привести к тому, что став взрослыми мужчинами и женщинами, они будут плохо справляться со своими семейными, общественными и социальными ролями.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32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Вот они какие девочки и мальчики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  <a:solidFill>
            <a:schemeClr val="accent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8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663</TotalTime>
  <Words>686</Words>
  <Application>Microsoft Office PowerPoint</Application>
  <PresentationFormat>Экран (4:3)</PresentationFormat>
  <Paragraphs>70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Воспитание дошкольников с учетом гендерных особенностей в условиях детского сада</vt:lpstr>
      <vt:lpstr>Османова Зульфие Аблязизовна воспитатель  МБДОУ «Солнышко» п.Штормовое</vt:lpstr>
      <vt:lpstr>Цель:</vt:lpstr>
      <vt:lpstr>Задачи:</vt:lpstr>
      <vt:lpstr>Формирование гендерной устойчивости обусловлено социокультурными нормами и зависит от характера родительских установок и от воспитания ребенка в ДОО.</vt:lpstr>
      <vt:lpstr>Презентация PowerPoint</vt:lpstr>
      <vt:lpstr>Презентация PowerPoint</vt:lpstr>
      <vt:lpstr>Презентация PowerPoint</vt:lpstr>
      <vt:lpstr>Вот они какие девочки и мальчики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60</cp:revision>
  <dcterms:created xsi:type="dcterms:W3CDTF">2015-11-16T13:39:41Z</dcterms:created>
  <dcterms:modified xsi:type="dcterms:W3CDTF">2015-11-22T06:24:04Z</dcterms:modified>
</cp:coreProperties>
</file>